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gif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2857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1550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0706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2455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7199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0481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9030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5994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3595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03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4131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917D4-7853-481E-85FD-36EA7E95A71C}" type="datetimeFigureOut">
              <a:rPr lang="en-AU" smtClean="0"/>
              <a:t>13/07/2020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1EE82-A978-44F4-8A6A-7428D5AD05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1386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SJ61Y17s3bU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ECy6I5gOB8k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pYlWiAsoBU0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Ancient Tools and Weapons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6576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5300" y="519837"/>
            <a:ext cx="11303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009432"/>
                </a:solidFill>
                <a:effectLst/>
                <a:latin typeface="Arial" panose="020B0604020202020204" pitchFamily="34" charset="0"/>
              </a:rPr>
              <a:t>woomera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an </a:t>
            </a:r>
            <a:r>
              <a:rPr lang="en-AU" sz="2400" b="1" i="0" dirty="0" smtClean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Australian Aboriginal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device which increases the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force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with which a </a:t>
            </a:r>
            <a:r>
              <a:rPr lang="en-AU" sz="2400" b="1" i="0" dirty="0" smtClean="0">
                <a:solidFill>
                  <a:srgbClr val="1289A7"/>
                </a:solidFill>
                <a:effectLst/>
                <a:latin typeface="Arial" panose="020B0604020202020204" pitchFamily="34" charset="0"/>
              </a:rPr>
              <a:t>spear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can be thrown.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It acts as an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extension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human arm, increasing the </a:t>
            </a:r>
            <a:r>
              <a:rPr lang="en-AU" sz="2400" b="1" i="0" dirty="0" smtClean="0">
                <a:solidFill>
                  <a:srgbClr val="F79F1F"/>
                </a:solidFill>
                <a:effectLst/>
                <a:latin typeface="Arial" panose="020B0604020202020204" pitchFamily="34" charset="0"/>
              </a:rPr>
              <a:t>leverage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the spear is thrown. A </a:t>
            </a:r>
            <a:r>
              <a:rPr lang="en-AU" sz="2400" b="1" i="0" dirty="0" smtClean="0">
                <a:solidFill>
                  <a:srgbClr val="009432"/>
                </a:solidFill>
                <a:effectLst/>
                <a:latin typeface="Arial" panose="020B0604020202020204" pitchFamily="34" charset="0"/>
              </a:rPr>
              <a:t>woomera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on the left of the image below.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146" name="Picture 2" descr="https://www.educationperfect.com/media/content/Science/1461281148.724511g/1461281147502-262322279643573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962" y="3327399"/>
            <a:ext cx="4533675" cy="336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7670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8000" y="810736"/>
            <a:ext cx="112141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a spear is thrown, the arm acts as a </a:t>
            </a:r>
            <a:r>
              <a:rPr lang="en-AU" sz="2400" b="1" i="0" dirty="0" smtClean="0">
                <a:solidFill>
                  <a:srgbClr val="F79F1F"/>
                </a:solidFill>
                <a:effectLst/>
                <a:latin typeface="Arial" panose="020B0604020202020204" pitchFamily="34" charset="0"/>
              </a:rPr>
              <a:t>lever.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Extending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arm </a:t>
            </a:r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increases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length of the </a:t>
            </a:r>
            <a:r>
              <a:rPr lang="en-AU" sz="2400" b="1" i="0" dirty="0" smtClean="0">
                <a:solidFill>
                  <a:srgbClr val="F79F1F"/>
                </a:solidFill>
                <a:effectLst/>
                <a:latin typeface="Arial" panose="020B0604020202020204" pitchFamily="34" charset="0"/>
              </a:rPr>
              <a:t>lever,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increases the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force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it is thrown, allowing it to travel </a:t>
            </a:r>
            <a:r>
              <a:rPr lang="en-AU" sz="2400" b="1" i="0" dirty="0" smtClean="0">
                <a:solidFill>
                  <a:srgbClr val="B53471"/>
                </a:solidFill>
                <a:effectLst/>
                <a:latin typeface="Arial" panose="020B0604020202020204" pitchFamily="34" charset="0"/>
              </a:rPr>
              <a:t>faster and farther.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170" name="Picture 2" descr="https://www.educationperfect.com/media/content/Science/1525209577.520431g/1525209576236-1349026562576435-8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2475" y="2946400"/>
            <a:ext cx="760095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945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17693"/>
            <a:ext cx="12192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009432"/>
                </a:solidFill>
                <a:effectLst/>
                <a:latin typeface="Arial" panose="020B0604020202020204" pitchFamily="34" charset="0"/>
              </a:rPr>
              <a:t>woomera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can extend a person's throwing arm by up to a metre!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009432"/>
                </a:solidFill>
                <a:effectLst/>
                <a:latin typeface="Arial" panose="020B0604020202020204" pitchFamily="34" charset="0"/>
              </a:rPr>
              <a:t>woomera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curved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half pipe shape that tapers at the ends. They were made using local plant life, such as </a:t>
            </a:r>
            <a:r>
              <a:rPr lang="en-AU" sz="2400" b="1" i="0" dirty="0" smtClean="0">
                <a:solidFill>
                  <a:srgbClr val="009432"/>
                </a:solidFill>
                <a:effectLst/>
                <a:latin typeface="Arial" panose="020B0604020202020204" pitchFamily="34" charset="0"/>
              </a:rPr>
              <a:t>spinifex grass,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is used to create a wax to attach things to together.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There is a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point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at one end in which to fit the spear, and a rounded end to use as a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handle.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By increasing the length of the </a:t>
            </a:r>
            <a:r>
              <a:rPr lang="en-AU" sz="2400" b="1" i="0" dirty="0" smtClean="0">
                <a:solidFill>
                  <a:srgbClr val="F79F1F"/>
                </a:solidFill>
                <a:effectLst/>
                <a:latin typeface="Arial" panose="020B0604020202020204" pitchFamily="34" charset="0"/>
              </a:rPr>
              <a:t>lever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(a person's arm),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force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applied to the spear over a </a:t>
            </a:r>
            <a:r>
              <a:rPr lang="en-AU" sz="2400" b="1" i="0" dirty="0" smtClean="0">
                <a:solidFill>
                  <a:srgbClr val="833471"/>
                </a:solidFill>
                <a:effectLst/>
                <a:latin typeface="Arial" panose="020B0604020202020204" pitchFamily="34" charset="0"/>
              </a:rPr>
              <a:t>larger distance,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means the same amount of throwing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force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will move a spear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further and faster!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5150267.428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1900" y="4677053"/>
            <a:ext cx="3898900" cy="218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88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" y="394038"/>
            <a:ext cx="115951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009432"/>
                </a:solidFill>
                <a:effectLst/>
                <a:latin typeface="Arial" panose="020B0604020202020204" pitchFamily="34" charset="0"/>
              </a:rPr>
              <a:t>woomera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has more than one use as an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ancient tool.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Australian </a:t>
            </a:r>
            <a:r>
              <a:rPr lang="en-AU" sz="2400" b="1" i="0" dirty="0" smtClean="0">
                <a:solidFill>
                  <a:srgbClr val="009432"/>
                </a:solidFill>
                <a:effectLst/>
                <a:latin typeface="Arial" panose="020B0604020202020204" pitchFamily="34" charset="0"/>
              </a:rPr>
              <a:t>woomera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very similar to the </a:t>
            </a:r>
            <a:r>
              <a:rPr lang="en-AU" sz="2400" b="1" i="0" dirty="0" smtClean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Aztec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009432"/>
                </a:solidFill>
                <a:effectLst/>
                <a:latin typeface="Arial" panose="020B0604020202020204" pitchFamily="34" charset="0"/>
              </a:rPr>
              <a:t>atlatl,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with one key difference: the woomera is carved with a curved, bowl-like shape that allows it to also carry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food and water.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194" name="Picture 2" descr="https://www.educationperfect.com/media/content/Science/1462741438.064221g/1462741438257-557268630088763-4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5" y="3076575"/>
            <a:ext cx="381000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301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5300" y="0"/>
            <a:ext cx="7594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oldest </a:t>
            </a:r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boomerangs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discovered in Australia are 10,000 years old!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Boomerangs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were not originally supposed to return! They were designed as precise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hunting sticks,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it is suspected that the first </a:t>
            </a:r>
            <a:r>
              <a:rPr lang="en-AU" sz="2400" b="1" i="0" dirty="0" smtClean="0">
                <a:solidFill>
                  <a:srgbClr val="5758BB"/>
                </a:solidFill>
                <a:effectLst/>
                <a:latin typeface="Arial" panose="020B0604020202020204" pitchFamily="34" charset="0"/>
              </a:rPr>
              <a:t>returning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boomerang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was accidentally created by hunters trying to make a throwing stick that flew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straight!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AU" sz="2400" b="1" i="0" dirty="0" smtClean="0">
                <a:solidFill>
                  <a:srgbClr val="006266"/>
                </a:solidFill>
                <a:effectLst/>
                <a:latin typeface="Arial" panose="020B0604020202020204" pitchFamily="34" charset="0"/>
              </a:rPr>
              <a:t>non-returning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boomerang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was designed to travel in a straight direction with as much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force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possible. These were used for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hunting or as weapons.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AU" sz="2400" b="1" i="0" dirty="0" smtClean="0">
                <a:solidFill>
                  <a:srgbClr val="5758BB"/>
                </a:solidFill>
                <a:effectLst/>
                <a:latin typeface="Arial" panose="020B0604020202020204" pitchFamily="34" charset="0"/>
              </a:rPr>
              <a:t>returning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boomerang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the most recognisable form, and are mostly used for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recreation.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Modern boomerangs come in lots of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different shapes!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218" name="Picture 2" descr="https://www.educationperfect.com/media/content/Science/1525227409.796941g/1525227409822-1760322695948018-8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0" y="2105909"/>
            <a:ext cx="3565524" cy="201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307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4000" y="334139"/>
            <a:ext cx="115316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Whether it is </a:t>
            </a:r>
            <a:r>
              <a:rPr lang="en-AU" sz="2400" b="1" i="0" dirty="0" smtClean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flying straight or returning,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 successful boomerang needs to be </a:t>
            </a:r>
            <a:r>
              <a:rPr lang="en-AU" sz="2400" b="1" i="0" dirty="0" smtClean="0">
                <a:solidFill>
                  <a:srgbClr val="EA2027"/>
                </a:solidFill>
                <a:effectLst/>
                <a:latin typeface="Arial" panose="020B0604020202020204" pitchFamily="34" charset="0"/>
              </a:rPr>
              <a:t>carefully designed.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 well designed </a:t>
            </a:r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boomerang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combine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aerodynamic lift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its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rapid spin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create a </a:t>
            </a:r>
            <a:r>
              <a:rPr lang="en-AU" sz="2400" b="1" i="0" dirty="0" smtClean="0">
                <a:solidFill>
                  <a:srgbClr val="006266"/>
                </a:solidFill>
                <a:effectLst/>
                <a:latin typeface="Arial" panose="020B0604020202020204" pitchFamily="34" charset="0"/>
              </a:rPr>
              <a:t>precise flight path.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D980FA"/>
                </a:solidFill>
                <a:effectLst/>
                <a:latin typeface="Arial" panose="020B0604020202020204" pitchFamily="34" charset="0"/>
              </a:rPr>
              <a:t>Returning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boomerangs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involve complex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forces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must be thrown in a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specific manner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order for them to return.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42" name="Picture 2" descr="https://www.educationperfect.com/media/content/Science/1525219998.766381f/1525219997168-1349026562576435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4287" y="3567288"/>
            <a:ext cx="1851025" cy="3290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7104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J61Y17s3bU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40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1600" y="607536"/>
            <a:ext cx="117094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As well as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weapons,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boomerangs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were also designed to be used as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tools.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Boomerangs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can be used as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hand-clubs, musical instruments, fire-starters and tools for digging!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266" name="Picture 2" descr="https://www.educationperfect.com/media/content/Science/1446160221.342481g/1446160221723-3839634734316177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7475" y="3238500"/>
            <a:ext cx="47625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7806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Cy6I5gOB8k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162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5397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29905" y="590034"/>
            <a:ext cx="66559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By the end of this lesson you will be able to:</a:t>
            </a:r>
            <a:endParaRPr lang="en-AU" sz="24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87500" y="1396137"/>
            <a:ext cx="98298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sz="2800" b="1" i="0" dirty="0" smtClean="0">
                <a:solidFill>
                  <a:srgbClr val="0F69F5"/>
                </a:solidFill>
                <a:effectLst/>
                <a:latin typeface="Arial" panose="020B0604020202020204" pitchFamily="34" charset="0"/>
              </a:rPr>
              <a:t>Identify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three examples of </a:t>
            </a:r>
            <a:r>
              <a:rPr lang="en-AU" sz="28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ancient tools and weapons: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AU" sz="2800" b="1" i="0" dirty="0" smtClean="0">
                <a:solidFill>
                  <a:srgbClr val="1289A7"/>
                </a:solidFill>
                <a:effectLst/>
                <a:latin typeface="Arial" panose="020B0604020202020204" pitchFamily="34" charset="0"/>
              </a:rPr>
              <a:t>axe,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800" b="1" i="0" dirty="0" smtClean="0">
                <a:solidFill>
                  <a:srgbClr val="009432"/>
                </a:solidFill>
                <a:effectLst/>
                <a:latin typeface="Arial" panose="020B0604020202020204" pitchFamily="34" charset="0"/>
              </a:rPr>
              <a:t>woomera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800" b="1" i="0" dirty="0" smtClean="0">
                <a:solidFill>
                  <a:srgbClr val="EE5A24"/>
                </a:solidFill>
                <a:effectLst/>
                <a:latin typeface="Arial" panose="020B0604020202020204" pitchFamily="34" charset="0"/>
              </a:rPr>
              <a:t>boomerang.</a:t>
            </a:r>
            <a:endParaRPr lang="en-AU" sz="28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800" b="1" i="0" dirty="0" smtClean="0">
                <a:solidFill>
                  <a:srgbClr val="0D590F"/>
                </a:solidFill>
                <a:effectLst/>
                <a:latin typeface="Arial" panose="020B0604020202020204" pitchFamily="34" charset="0"/>
              </a:rPr>
              <a:t>Describe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 these </a:t>
            </a:r>
            <a:r>
              <a:rPr lang="en-AU" sz="28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ancient tools and weapons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used.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2800" b="1" i="0" dirty="0" smtClean="0">
                <a:solidFill>
                  <a:srgbClr val="0D590F"/>
                </a:solidFill>
                <a:effectLst/>
                <a:latin typeface="Arial" panose="020B0604020202020204" pitchFamily="34" charset="0"/>
              </a:rPr>
              <a:t>Describe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 these </a:t>
            </a:r>
            <a:r>
              <a:rPr lang="en-AU" sz="28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ancient tools and weapons</a:t>
            </a:r>
            <a:r>
              <a:rPr lang="en-AU" sz="28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use </a:t>
            </a:r>
            <a:r>
              <a:rPr lang="en-AU" sz="28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forces.</a:t>
            </a:r>
            <a:endParaRPr lang="en-AU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1525141259.1515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57899" y="3287713"/>
            <a:ext cx="270510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255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6328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49300" y="545237"/>
            <a:ext cx="10642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Ancient tools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could often be used as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weapons,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vice versa!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lesson will explore the general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tools and weapons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developed in the </a:t>
            </a:r>
            <a:r>
              <a:rPr lang="en-AU" sz="2400" b="1" i="0" dirty="0" smtClean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Stone Age,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along with some specific </a:t>
            </a:r>
            <a:r>
              <a:rPr lang="en-AU" sz="2400" b="1" i="0" dirty="0" smtClean="0">
                <a:solidFill>
                  <a:srgbClr val="5758BB"/>
                </a:solidFill>
                <a:effectLst/>
                <a:latin typeface="Arial" panose="020B0604020202020204" pitchFamily="34" charset="0"/>
              </a:rPr>
              <a:t>Indigenous Australian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examples.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https://www.educationperfect.com/media/content/Science/1525226880.355261g/1525226880368-1760322695948018-8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5362" y="2492375"/>
            <a:ext cx="7610475" cy="370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138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0700" y="375841"/>
            <a:ext cx="113792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Humans started using </a:t>
            </a:r>
            <a:r>
              <a:rPr lang="en-AU" sz="2400" b="1" i="0" dirty="0" smtClean="0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simple machines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long before we understood how they worked!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idea of </a:t>
            </a:r>
            <a:r>
              <a:rPr lang="en-AU" sz="2400" b="1" i="0" dirty="0" smtClean="0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simple machines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began with the </a:t>
            </a:r>
            <a:r>
              <a:rPr lang="en-AU" sz="2400" b="1" i="0" dirty="0" smtClean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Greek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philosopher Archimedes, over 2000 years ago. He studied simple machines such as </a:t>
            </a:r>
            <a:r>
              <a:rPr lang="en-AU" sz="2400" b="1" i="0" dirty="0" smtClean="0">
                <a:solidFill>
                  <a:srgbClr val="F79F1F"/>
                </a:solidFill>
                <a:effectLst/>
                <a:latin typeface="Arial" panose="020B0604020202020204" pitchFamily="34" charset="0"/>
              </a:rPr>
              <a:t>levers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began to understand their </a:t>
            </a:r>
            <a:r>
              <a:rPr lang="en-AU" sz="2400" b="1" i="0" dirty="0" smtClean="0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mechanical advantages.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However, humans have been using </a:t>
            </a:r>
            <a:r>
              <a:rPr lang="en-AU" sz="2400" b="1" i="0" dirty="0" smtClean="0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simple machines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like </a:t>
            </a:r>
            <a:r>
              <a:rPr lang="en-AU" sz="2400" b="1" i="0" dirty="0" smtClean="0">
                <a:solidFill>
                  <a:srgbClr val="009432"/>
                </a:solidFill>
                <a:effectLst/>
                <a:latin typeface="Arial" panose="020B0604020202020204" pitchFamily="34" charset="0"/>
              </a:rPr>
              <a:t>wheels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400" b="1" i="0" dirty="0" smtClean="0">
                <a:solidFill>
                  <a:srgbClr val="006266"/>
                </a:solidFill>
                <a:effectLst/>
                <a:latin typeface="Arial" panose="020B0604020202020204" pitchFamily="34" charset="0"/>
              </a:rPr>
              <a:t>inclined planes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for much longer than this in the form of ancient tools and weapons. These started to appear in the </a:t>
            </a:r>
            <a:r>
              <a:rPr lang="en-AU" sz="2400" b="1" i="0" dirty="0" smtClean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Stone Age,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around four million years ago!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https://www.educationperfect.com/media/content/Science/1525226849.059791g/1525226849079-1760322695948018-8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5062" y="4284266"/>
            <a:ext cx="7610475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966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" y="1090136"/>
            <a:ext cx="10795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Most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ancient tools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were some form of </a:t>
            </a:r>
            <a:r>
              <a:rPr lang="en-AU" sz="2400" b="1" i="0" dirty="0" smtClean="0">
                <a:solidFill>
                  <a:srgbClr val="EA2027"/>
                </a:solidFill>
                <a:effectLst/>
                <a:latin typeface="Arial" panose="020B0604020202020204" pitchFamily="34" charset="0"/>
              </a:rPr>
              <a:t>rock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tied to a </a:t>
            </a:r>
            <a:r>
              <a:rPr lang="en-AU" sz="2400" b="1" i="0" dirty="0" smtClean="0">
                <a:solidFill>
                  <a:srgbClr val="12CBC4"/>
                </a:solidFill>
                <a:effectLst/>
                <a:latin typeface="Arial" panose="020B0604020202020204" pitchFamily="34" charset="0"/>
              </a:rPr>
              <a:t>stick.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biggest variety was what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material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AU" sz="2400" b="1" i="0" dirty="0" smtClean="0">
                <a:solidFill>
                  <a:srgbClr val="EA2027"/>
                </a:solidFill>
                <a:effectLst/>
                <a:latin typeface="Arial" panose="020B0604020202020204" pitchFamily="34" charset="0"/>
              </a:rPr>
              <a:t>rock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was, and if it was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006266"/>
                </a:solidFill>
                <a:effectLst/>
                <a:latin typeface="Arial" panose="020B0604020202020204" pitchFamily="34" charset="0"/>
              </a:rPr>
              <a:t>blunt or sharp.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 descr="https://www.educationperfect.com/media/content/Science/1525226919.246491g/1525226919263-1760322695948018-8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358" y="2984500"/>
            <a:ext cx="5444892" cy="363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285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49300" y="1130638"/>
            <a:ext cx="10541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Stone Age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tools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were produced through a process known as </a:t>
            </a:r>
            <a:r>
              <a:rPr lang="en-AU" sz="2400" b="1" i="0" dirty="0" smtClean="0">
                <a:solidFill>
                  <a:srgbClr val="D980FA"/>
                </a:solidFill>
                <a:effectLst/>
                <a:latin typeface="Arial" panose="020B0604020202020204" pitchFamily="34" charset="0"/>
              </a:rPr>
              <a:t>flaking.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 large stone was struck with a hammer (which was usually just a smaller stone) to chip off </a:t>
            </a:r>
            <a:r>
              <a:rPr lang="en-AU" sz="2400" b="1" i="0" dirty="0" smtClean="0">
                <a:solidFill>
                  <a:srgbClr val="D980FA"/>
                </a:solidFill>
                <a:effectLst/>
                <a:latin typeface="Arial" panose="020B0604020202020204" pitchFamily="34" charset="0"/>
              </a:rPr>
              <a:t>sharp pieces of stone,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called </a:t>
            </a:r>
            <a:r>
              <a:rPr lang="en-AU" sz="2400" b="1" i="0" dirty="0" smtClean="0">
                <a:solidFill>
                  <a:srgbClr val="D980FA"/>
                </a:solidFill>
                <a:effectLst/>
                <a:latin typeface="Arial" panose="020B0604020202020204" pitchFamily="34" charset="0"/>
              </a:rPr>
              <a:t>flakes.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These flakes were sharp enough to be used for </a:t>
            </a:r>
            <a:r>
              <a:rPr lang="en-AU" sz="2400" b="1" i="0" dirty="0" smtClean="0">
                <a:solidFill>
                  <a:srgbClr val="1289A7"/>
                </a:solidFill>
                <a:effectLst/>
                <a:latin typeface="Arial" panose="020B0604020202020204" pitchFamily="34" charset="0"/>
              </a:rPr>
              <a:t>spearheads, knives, axes and chisels.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8" name="Picture 2" descr="https://www.educationperfect.com/media/content/German/1461391050.848511g/1461391054942-622224552260373-4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8475" y="3338512"/>
            <a:ext cx="3800475" cy="298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724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11200" y="373440"/>
            <a:ext cx="111125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Ancient stone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1289A7"/>
                </a:solidFill>
                <a:effectLst/>
                <a:latin typeface="Arial" panose="020B0604020202020204" pitchFamily="34" charset="0"/>
              </a:rPr>
              <a:t>axes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work the same way as modern metal axes.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1289A7"/>
                </a:solidFill>
                <a:effectLst/>
                <a:latin typeface="Arial" panose="020B0604020202020204" pitchFamily="34" charset="0"/>
              </a:rPr>
              <a:t>Axes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made up of two </a:t>
            </a:r>
            <a:r>
              <a:rPr lang="en-AU" sz="2400" b="1" i="0" dirty="0" smtClean="0">
                <a:solidFill>
                  <a:srgbClr val="006266"/>
                </a:solidFill>
                <a:effectLst/>
                <a:latin typeface="Arial" panose="020B0604020202020204" pitchFamily="34" charset="0"/>
              </a:rPr>
              <a:t>inclined planes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make a </a:t>
            </a:r>
            <a:r>
              <a:rPr lang="en-AU" sz="2400" b="1" i="0" dirty="0" smtClean="0">
                <a:solidFill>
                  <a:srgbClr val="006266"/>
                </a:solidFill>
                <a:effectLst/>
                <a:latin typeface="Arial" panose="020B0604020202020204" pitchFamily="34" charset="0"/>
              </a:rPr>
              <a:t>wedge.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a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large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force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applied to a </a:t>
            </a:r>
            <a:r>
              <a:rPr lang="en-AU" sz="2400" b="1" i="0" dirty="0" smtClean="0">
                <a:solidFill>
                  <a:srgbClr val="006266"/>
                </a:solidFill>
                <a:effectLst/>
                <a:latin typeface="Arial" panose="020B0604020202020204" pitchFamily="34" charset="0"/>
              </a:rPr>
              <a:t>wedge,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produces an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outward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force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will drive two surfaces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apart.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Ancient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1289A7"/>
                </a:solidFill>
                <a:effectLst/>
                <a:latin typeface="Arial" panose="020B0604020202020204" pitchFamily="34" charset="0"/>
              </a:rPr>
              <a:t>axes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used this </a:t>
            </a:r>
            <a:r>
              <a:rPr lang="en-AU" sz="2400" b="1" i="0" dirty="0" smtClean="0">
                <a:solidFill>
                  <a:srgbClr val="8C4AB2"/>
                </a:solidFill>
                <a:effectLst/>
                <a:latin typeface="Arial" panose="020B0604020202020204" pitchFamily="34" charset="0"/>
              </a:rPr>
              <a:t>mechanical advantage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for tasks such as splitting wood, stone or animal hides.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22" name="Picture 2" descr="https://www.educationperfect.com/media/content/Science/1524010640.077051g/1524010638323-3833170238723623-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882" y="3987799"/>
            <a:ext cx="1827742" cy="274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2160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YlWiAsoBU0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484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1000" y="345639"/>
            <a:ext cx="115824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1289A7"/>
                </a:solidFill>
                <a:effectLst/>
                <a:latin typeface="Arial" panose="020B0604020202020204" pitchFamily="34" charset="0"/>
              </a:rPr>
              <a:t>Spears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have also been used for a very long time as </a:t>
            </a:r>
            <a:r>
              <a:rPr lang="en-AU" sz="2400" b="1" i="0" dirty="0" smtClean="0">
                <a:solidFill>
                  <a:srgbClr val="ED4C67"/>
                </a:solidFill>
                <a:effectLst/>
                <a:latin typeface="Arial" panose="020B0604020202020204" pitchFamily="34" charset="0"/>
              </a:rPr>
              <a:t>weapons!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Throwing the </a:t>
            </a:r>
            <a:r>
              <a:rPr lang="en-AU" sz="2400" b="1" i="0" dirty="0" smtClean="0">
                <a:solidFill>
                  <a:srgbClr val="1289A7"/>
                </a:solidFill>
                <a:effectLst/>
                <a:latin typeface="Arial" panose="020B0604020202020204" pitchFamily="34" charset="0"/>
              </a:rPr>
              <a:t>javelin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the Olympics is just the same as throwing a </a:t>
            </a:r>
            <a:r>
              <a:rPr lang="en-AU" sz="2400" b="1" i="0" dirty="0" smtClean="0">
                <a:solidFill>
                  <a:srgbClr val="1289A7"/>
                </a:solidFill>
                <a:effectLst/>
                <a:latin typeface="Arial" panose="020B0604020202020204" pitchFamily="34" charset="0"/>
              </a:rPr>
              <a:t>spear.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thrower applies a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large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force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the </a:t>
            </a:r>
            <a:r>
              <a:rPr lang="en-AU" sz="2400" b="1" i="0" dirty="0" smtClean="0">
                <a:solidFill>
                  <a:srgbClr val="1289A7"/>
                </a:solidFill>
                <a:effectLst/>
                <a:latin typeface="Arial" panose="020B0604020202020204" pitchFamily="34" charset="0"/>
              </a:rPr>
              <a:t>spear,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which flies through the air then applies a similar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large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force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into a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target.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larger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throwing force,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greater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impact.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5148500.4467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2100" y="312420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285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</Words>
  <Application>Microsoft Office PowerPoint</Application>
  <PresentationFormat>Widescreen</PresentationFormat>
  <Paragraphs>62</Paragraphs>
  <Slides>20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Ancient Tools and Weapons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Ancient Tools and Weapons</dc:title>
  <dc:creator>Joseph D'cruz</dc:creator>
  <cp:lastModifiedBy>Joseph D'cruz</cp:lastModifiedBy>
  <cp:revision>1</cp:revision>
  <dcterms:created xsi:type="dcterms:W3CDTF">2020-07-13T10:06:15Z</dcterms:created>
  <dcterms:modified xsi:type="dcterms:W3CDTF">2020-07-13T10:06:39Z</dcterms:modified>
</cp:coreProperties>
</file>

<file path=docProps/thumbnail.jpeg>
</file>